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4"/>
  </p:normalViewPr>
  <p:slideViewPr>
    <p:cSldViewPr snapToGrid="0" snapToObjects="1">
      <p:cViewPr varScale="1">
        <p:scale>
          <a:sx n="107" d="100"/>
          <a:sy n="107" d="100"/>
        </p:scale>
        <p:origin x="1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E37C3-CA2D-CE49-8582-39FB880FB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509343-B732-3843-8DE5-FCA5DF2EC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D6366C-822A-3143-BB91-15A8CB16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7C5DA8-76B9-DF40-80DD-6ACDE574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6310BD-A36E-EC48-9579-DC549281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8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E887BC-72D8-CD46-AAE6-FFE68534C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68D46D-082E-9A4E-BD8F-31EA7838E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AE661C-1E22-B24D-9DC2-5846C97D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F2259D-29E3-E54B-94DC-F53AD6B4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0F2163-4D50-724D-9ADC-6E59DA44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6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78DB02-BB33-D84C-9162-FA9DC147E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010B6B-AEDA-6241-BAD9-08D386A31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6C8BB-656A-C042-A582-780EE54EE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B204A5-78FE-1642-A598-28E5A63F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523EBD-05B8-784D-B563-B87645D1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20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6A630-E126-314D-91C5-DBE21245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51DD27-5CDF-964D-903D-16429A741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A6F935-1FD3-4946-B83E-7E2F5780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91EDFF-9FAD-D74C-9934-253B545BF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846CEB-21C6-5641-839F-9BD557A2E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10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91B9C6-23A0-104F-847D-E67A157F2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142AAD-8051-814D-B53B-8BC87C631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E62379-B11E-2B4B-BE61-C6C7E275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A7521C-0BBE-254A-BA87-69835070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B1C54-4F6F-D14F-B043-CADB5BC4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F53A5-7801-CA43-A59F-1E568909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38147-E3AA-CC4B-843B-CC4B2166B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668F95-026D-5347-9D36-ABCA6AE76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B045F9-D030-E24F-962F-C4B0E2A0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9B5685-E6E1-2F47-92E2-CB889309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C645F5-6C81-D545-9E2D-CBAF7A56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06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8D2CB-9674-9D41-9890-C05038B7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39E4EC-EC9A-C84D-AE98-DACDADC61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A20DE8-4F69-424F-A4D7-51B7F1C47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9906F9-38A5-0646-A76B-97B2149D7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CB02D2-AED0-1F48-932C-1D11F0E17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D7E05C-43F2-3B4A-98B5-44FAACD6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77991E-0D41-984F-8E6D-9CFB3C29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5C868C-DB3A-9C41-B8FC-3A175F3E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29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BBCF76-E246-4748-88C3-532F3165D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96C4B9-85ED-F04D-BB14-BE1851F9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CAE6D3-54EC-E442-BA3B-679E98EC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E65677-CB7E-1544-813A-77D51DDB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4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7986FD6-F089-9141-A35F-38F7F411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42549E-2131-5B43-9B0B-2A9D6294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1F6DA1-FB1F-7946-89C3-0EA86E57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11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4DF75-D1E2-9748-8BC5-C0F52C18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B5BF3-156E-9D44-B3C2-E734CAE9F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4E2AE2-936A-C744-8B9F-3DBD535C8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0C1B10-61D2-B74B-A1DC-D2B81C37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921372-955D-F24C-9095-30517FBA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D3DD47-547A-9747-BB6D-7201790C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72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F1A2D-6B66-EE4A-9D36-8C942079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BC906E-D62E-884F-AD0E-8A6F627B4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B5464B-0329-9846-964C-FF51B1A0D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BBFE0F-EAE8-5C4C-9D32-0468B81A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5CF621-E136-5346-8FCF-BEC3CF6A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8BE196-27A1-274C-A79C-FF49E98B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1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79CAF-4C38-1742-84EE-E7942FD91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B28A1B-3D3A-E94D-909D-72AF995E1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9BBE92-6C39-2E40-AD1E-423D24AF3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2EC0-8317-C34A-BD5F-8DB3F62F6B59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B54CEF-3095-DB4D-99B9-06211E425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CCF027-182A-D34D-9FE9-D4821F40F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DF2B-5D12-1940-9684-8571B2F81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29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12 </a:t>
            </a:r>
            <a:br>
              <a:rPr lang="en-US" dirty="0"/>
            </a:br>
            <a:r>
              <a:rPr lang="en-US" dirty="0" err="1"/>
              <a:t>Input/Output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(programmer view)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462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41D94-558F-9447-9C6F-B06BF2132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 happens when interrupt occurs?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7C7AD-1591-E54C-B968-AFB1A8CFC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Device sets IRQ request on CPU input line</a:t>
            </a:r>
          </a:p>
          <a:p>
            <a:r>
              <a:rPr lang="en-US" dirty="0"/>
              <a:t>When CPU finishes every instruction, it polls IRQ request line</a:t>
            </a:r>
          </a:p>
          <a:p>
            <a:r>
              <a:rPr lang="en-US" dirty="0"/>
              <a:t>If interrupts are enabled (we will discuss this later), it retrieves device number</a:t>
            </a:r>
          </a:p>
          <a:p>
            <a:r>
              <a:rPr lang="en-US" dirty="0"/>
              <a:t>Then, instead of next instruction at mem[PC], </a:t>
            </a:r>
            <a:r>
              <a:rPr lang="en-US" b="1" dirty="0" err="1"/>
              <a:t>ioi</a:t>
            </a:r>
            <a:r>
              <a:rPr lang="en-US" dirty="0"/>
              <a:t> instruction is executed</a:t>
            </a:r>
          </a:p>
          <a:p>
            <a:pPr lvl="1"/>
            <a:r>
              <a:rPr lang="en-US" dirty="0"/>
              <a:t>In some </a:t>
            </a:r>
            <a:r>
              <a:rPr lang="en-US" dirty="0" err="1"/>
              <a:t>sence</a:t>
            </a:r>
            <a:r>
              <a:rPr lang="en-US" dirty="0"/>
              <a:t>, </a:t>
            </a:r>
            <a:r>
              <a:rPr lang="en-US" b="1" dirty="0" err="1"/>
              <a:t>ioi</a:t>
            </a:r>
            <a:r>
              <a:rPr lang="en-US" dirty="0"/>
              <a:t> is “normal” instruction: it has an opcode, it can be inserted in a machine code and executed like any other command</a:t>
            </a:r>
          </a:p>
          <a:p>
            <a:pPr lvl="1"/>
            <a:r>
              <a:rPr lang="en-US" dirty="0"/>
              <a:t>This is called “software interrupt”</a:t>
            </a:r>
          </a:p>
          <a:p>
            <a:r>
              <a:rPr lang="en-US" dirty="0"/>
              <a:t>But during interrupt, no </a:t>
            </a:r>
            <a:r>
              <a:rPr lang="en-US" b="1" dirty="0" err="1"/>
              <a:t>ioi</a:t>
            </a:r>
            <a:r>
              <a:rPr lang="en-US" dirty="0"/>
              <a:t> instruction is present at mem[PC]</a:t>
            </a:r>
          </a:p>
          <a:p>
            <a:r>
              <a:rPr lang="en-US" dirty="0"/>
              <a:t>But CPU behaves like it fetched this instruction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595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5A5B9-A9C8-D64F-B234-79C6629C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Ioi</a:t>
            </a:r>
            <a:r>
              <a:rPr lang="en-US" dirty="0"/>
              <a:t> instruction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49B6F9-09B6-8B49-AAD0-C78FD010C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" b="1" dirty="0"/>
              <a:t>Phase 1</a:t>
            </a:r>
            <a:r>
              <a:rPr lang="en" dirty="0"/>
              <a:t> decrement SP for stack push</a:t>
            </a:r>
          </a:p>
          <a:p>
            <a:r>
              <a:rPr lang="en" b="1" dirty="0"/>
              <a:t>Phase 2</a:t>
            </a:r>
            <a:r>
              <a:rPr lang="en" dirty="0"/>
              <a:t> store PC on stack; decrement SP for stack push</a:t>
            </a:r>
          </a:p>
          <a:p>
            <a:r>
              <a:rPr lang="en" b="1" dirty="0"/>
              <a:t>Phase 3</a:t>
            </a:r>
            <a:r>
              <a:rPr lang="en" dirty="0"/>
              <a:t> store PS on stack</a:t>
            </a:r>
          </a:p>
          <a:p>
            <a:r>
              <a:rPr lang="en" b="1" dirty="0"/>
              <a:t>Phase 4</a:t>
            </a:r>
            <a:r>
              <a:rPr lang="en" dirty="0"/>
              <a:t> fetch new PC value from vector’s first cell (0xf0 + 2R) </a:t>
            </a:r>
          </a:p>
          <a:p>
            <a:r>
              <a:rPr lang="en" b="1" dirty="0"/>
              <a:t>Phase 5</a:t>
            </a:r>
            <a:r>
              <a:rPr lang="en" dirty="0"/>
              <a:t> fetch new PS value from vector’s second cell (0xf1 + 2R) </a:t>
            </a:r>
          </a:p>
          <a:p>
            <a:r>
              <a:rPr lang="en" dirty="0"/>
              <a:t>It is similar to </a:t>
            </a:r>
            <a:r>
              <a:rPr lang="en" b="1" dirty="0" err="1"/>
              <a:t>jsr</a:t>
            </a:r>
            <a:r>
              <a:rPr lang="en" dirty="0"/>
              <a:t>, but two registers are saved (PC and PS)</a:t>
            </a:r>
          </a:p>
          <a:p>
            <a:r>
              <a:rPr lang="en" dirty="0"/>
              <a:t>You need to use </a:t>
            </a:r>
            <a:r>
              <a:rPr lang="en" b="1" dirty="0" err="1"/>
              <a:t>rti</a:t>
            </a:r>
            <a:r>
              <a:rPr lang="en" dirty="0"/>
              <a:t> instruction to return from </a:t>
            </a:r>
            <a:r>
              <a:rPr lang="en" b="1" dirty="0" err="1"/>
              <a:t>ioi</a:t>
            </a:r>
            <a:r>
              <a:rPr lang="en" dirty="0"/>
              <a:t> routine</a:t>
            </a:r>
          </a:p>
          <a:p>
            <a:r>
              <a:rPr lang="en" dirty="0"/>
              <a:t>And call target depends on hardware (device number R)</a:t>
            </a:r>
          </a:p>
          <a:p>
            <a:r>
              <a:rPr lang="en" dirty="0"/>
              <a:t>So you can write separate handler routine for every device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47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BFCE12-71F7-1E4C-9BAD-81A6DFDB2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 in interrupt handler?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3819F-00D2-5B4A-B2F0-94D5D3A75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Typically, interrupt signals that device has some data for you</a:t>
            </a:r>
          </a:p>
          <a:p>
            <a:r>
              <a:rPr lang="en-US" dirty="0"/>
              <a:t>So you must retrieve the data </a:t>
            </a:r>
          </a:p>
          <a:p>
            <a:r>
              <a:rPr lang="en-US" dirty="0"/>
              <a:t>Some devices require further instructions, what to do next</a:t>
            </a:r>
          </a:p>
          <a:p>
            <a:r>
              <a:rPr lang="en-US" dirty="0"/>
              <a:t>For example, when you read data from the disk, you must tell the disk what sector to read or write next (or not tell anything and disk will be idle)</a:t>
            </a:r>
          </a:p>
          <a:p>
            <a:r>
              <a:rPr lang="en-US" dirty="0"/>
              <a:t>Then you must set some flags so main program will know the data are ready</a:t>
            </a:r>
          </a:p>
          <a:p>
            <a:r>
              <a:rPr lang="en-US" dirty="0"/>
              <a:t>Then you must return to main program (execute an </a:t>
            </a:r>
            <a:r>
              <a:rPr lang="en-US" b="1" dirty="0" err="1"/>
              <a:t>rti</a:t>
            </a:r>
            <a:r>
              <a:rPr lang="en-US" dirty="0"/>
              <a:t> instruction)</a:t>
            </a:r>
          </a:p>
          <a:p>
            <a:r>
              <a:rPr lang="en-US" dirty="0"/>
              <a:t>Or you can do something else </a:t>
            </a:r>
          </a:p>
          <a:p>
            <a:r>
              <a:rPr lang="en-US" dirty="0"/>
              <a:t>(we will discuss it in Operating Systems course)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406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D7BE2-CA88-5A4A-8A06-9C7B8F02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interrupts are bad?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F9B97C-3944-AB4E-87C1-1A3361FC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They are asynchronous</a:t>
            </a:r>
          </a:p>
          <a:p>
            <a:r>
              <a:rPr lang="en-US" dirty="0"/>
              <a:t>They can occur in any moment of program execution</a:t>
            </a:r>
          </a:p>
          <a:p>
            <a:r>
              <a:rPr lang="en-US" dirty="0"/>
              <a:t>It is very easy to write a handler that can break a main program (damage its data)</a:t>
            </a:r>
          </a:p>
          <a:p>
            <a:r>
              <a:rPr lang="en-US" dirty="0"/>
              <a:t>And it is very hard to catch this condition by testing</a:t>
            </a:r>
          </a:p>
          <a:p>
            <a:r>
              <a:rPr lang="en-US" dirty="0"/>
              <a:t>So, there is a mechanism to disable interrupts (a flag in PS register)</a:t>
            </a:r>
          </a:p>
          <a:p>
            <a:r>
              <a:rPr lang="en-US" dirty="0"/>
              <a:t>Interrupt handling is a simplest (and historically first) form of parallel programming, and parallel programming has many pitfalls</a:t>
            </a:r>
          </a:p>
          <a:p>
            <a:r>
              <a:rPr lang="en-US" dirty="0"/>
              <a:t>And most of these pitfalls are hard to avoid</a:t>
            </a:r>
          </a:p>
          <a:p>
            <a:r>
              <a:rPr lang="en-US" dirty="0"/>
              <a:t>There will be courses on concurrency and parallel programming further in our curriculum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97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7B3EA-580E-2A4E-AC09-E11F3C92D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interrupts are good?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48E695-C388-354A-A8A8-ABF77B777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handle several event sources at same time</a:t>
            </a:r>
          </a:p>
          <a:p>
            <a:r>
              <a:rPr lang="en-US" dirty="0"/>
              <a:t>You do not need to rewrite your program to add another event source</a:t>
            </a:r>
          </a:p>
          <a:p>
            <a:r>
              <a:rPr lang="en-US" dirty="0"/>
              <a:t>You can do something useful when waiting for an event</a:t>
            </a:r>
          </a:p>
          <a:p>
            <a:r>
              <a:rPr lang="en-US" dirty="0"/>
              <a:t>Operating systems use interrupts to implement multithreading and multitasking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78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18651-B43E-EE40-9EE5-DE4440BC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buffer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259F47-AE01-CC48-8083-7CD24F18F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simple technique which helps to avoid many pitfalls of parallel (asynchronous) programming</a:t>
            </a:r>
          </a:p>
          <a:p>
            <a:r>
              <a:rPr lang="en-US" dirty="0"/>
              <a:t>We will hear about ring buffers and queues in Operating Systems course</a:t>
            </a:r>
          </a:p>
          <a:p>
            <a:r>
              <a:rPr lang="en-US" dirty="0"/>
              <a:t>Ring buffer is very easy to implement in assembler</a:t>
            </a:r>
          </a:p>
          <a:p>
            <a:r>
              <a:rPr lang="en-US" dirty="0"/>
              <a:t>In C course you’ve seen queue and stack on linked lists</a:t>
            </a:r>
          </a:p>
          <a:p>
            <a:r>
              <a:rPr lang="en-US" dirty="0"/>
              <a:t>In our course, we’ve seen stack implementation on array</a:t>
            </a:r>
          </a:p>
          <a:p>
            <a:r>
              <a:rPr lang="en-US" dirty="0"/>
              <a:t>Ring buffer is queue implemented on the array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848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4C8C3-1A2C-9C42-81A5-78D779F2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buffer (continued)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8EF381C-96D0-6F4E-A5B4-A0A045FC78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8943" y="1690688"/>
            <a:ext cx="7174203" cy="411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20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FED11-BC3A-0945-8082-69958DE20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C6061A-AE55-C846-8F22-808BA6E8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interrupt handler retrieves the data, it advances end pointer and stores the data.  When array ends, it wraps over (this is why it’s called a </a:t>
            </a:r>
            <a:r>
              <a:rPr lang="en-US" i="1" dirty="0"/>
              <a:t>ring</a:t>
            </a:r>
            <a:r>
              <a:rPr lang="en-US" dirty="0"/>
              <a:t> buffer)</a:t>
            </a:r>
          </a:p>
          <a:p>
            <a:r>
              <a:rPr lang="en-US" dirty="0"/>
              <a:t>When main program processed the data, it advances head pointer (probably wrapping over) and retrieves the data</a:t>
            </a:r>
          </a:p>
          <a:p>
            <a:r>
              <a:rPr lang="en-US" dirty="0"/>
              <a:t>When </a:t>
            </a:r>
            <a:r>
              <a:rPr lang="en-US"/>
              <a:t>head pointer </a:t>
            </a:r>
            <a:r>
              <a:rPr lang="en-US" dirty="0"/>
              <a:t>meets end pointer, queue is considered empty (main program must wait using busy wait or </a:t>
            </a:r>
            <a:r>
              <a:rPr lang="en-US" b="1" dirty="0"/>
              <a:t>wait</a:t>
            </a:r>
            <a:r>
              <a:rPr lang="en-US" dirty="0"/>
              <a:t> instruction)</a:t>
            </a:r>
          </a:p>
          <a:p>
            <a:r>
              <a:rPr lang="en-US" dirty="0"/>
              <a:t>Instead of busy wait, main program can tell OS not to schedule it </a:t>
            </a:r>
            <a:br>
              <a:rPr lang="en-US" dirty="0"/>
            </a:br>
            <a:r>
              <a:rPr lang="en-US" dirty="0"/>
              <a:t>(but again this is topic of another course.  We have no OS in our course)</a:t>
            </a:r>
          </a:p>
          <a:p>
            <a:r>
              <a:rPr lang="en-US" dirty="0"/>
              <a:t>When end pointer meets head pointer, queue is considered full </a:t>
            </a:r>
            <a:br>
              <a:rPr lang="en-US" dirty="0"/>
            </a:br>
            <a:r>
              <a:rPr lang="en-US" dirty="0"/>
              <a:t>(interrupt handler cannot store data and must drop new data)</a:t>
            </a:r>
          </a:p>
        </p:txBody>
      </p:sp>
    </p:spTree>
    <p:extLst>
      <p:ext uri="{BB962C8B-B14F-4D97-AF65-F5344CB8AC3E}">
        <p14:creationId xmlns:p14="http://schemas.microsoft.com/office/powerpoint/2010/main" val="992090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F974A-7B2A-B64F-AB05-9A8A38871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buffers and queues are everywhere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7E14DD-B650-994A-ACE0-08090C83A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smart </a:t>
            </a:r>
            <a:r>
              <a:rPr lang="en-US" dirty="0" err="1"/>
              <a:t>peripherial</a:t>
            </a:r>
            <a:r>
              <a:rPr lang="en-US" dirty="0"/>
              <a:t> devices have internal buffers or queues, so they can send interrupts not so often, and CPU can process their data in batches</a:t>
            </a:r>
          </a:p>
          <a:p>
            <a:r>
              <a:rPr lang="en-US" dirty="0"/>
              <a:t>Many things you will see in networks and operating systems (disc caches, pipes, sockets, network switches and routers) are ring buffers or queues or something built around a ring buffer or queue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22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E6DDD-82AA-DF4F-AF44-631723B4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Memory-mapped input/output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10E79C-4EE2-9C4E-93A2-7278E1B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can be mapped to memory address</a:t>
            </a:r>
          </a:p>
          <a:p>
            <a:r>
              <a:rPr lang="en-US" dirty="0"/>
              <a:t>In next semester we will see what “mapping” actually means</a:t>
            </a:r>
          </a:p>
          <a:p>
            <a:r>
              <a:rPr lang="en-US" dirty="0"/>
              <a:t>For now, let’s imagine that memory cell 0xf3 is not a memory cell</a:t>
            </a:r>
          </a:p>
          <a:p>
            <a:r>
              <a:rPr lang="en-US" dirty="0"/>
              <a:t>But a register of external device</a:t>
            </a:r>
          </a:p>
          <a:p>
            <a:r>
              <a:rPr lang="en-US" dirty="0"/>
              <a:t>When you read or write this register, device can perform some action</a:t>
            </a:r>
          </a:p>
          <a:p>
            <a:r>
              <a:rPr lang="en-US" dirty="0"/>
              <a:t>Or vice versa, when a device performs some action, data are written to the register (and you can read it later)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846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B0423-85C9-6C44-A893-B46358D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device – a keyboard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AE4A0F-AE57-604D-B041-8FA046934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Actually, not so simple (schematics is present in CdM-8 book)</a:t>
            </a:r>
          </a:p>
          <a:p>
            <a:r>
              <a:rPr lang="en-US" dirty="0"/>
              <a:t>When you press the key, 7-bit ASCII code is written to latch register</a:t>
            </a:r>
          </a:p>
          <a:p>
            <a:r>
              <a:rPr lang="en-US" dirty="0"/>
              <a:t>And 8-th bit of the register is set to 1 (strobe bit).</a:t>
            </a:r>
          </a:p>
          <a:p>
            <a:r>
              <a:rPr lang="en-US" dirty="0"/>
              <a:t>When you (CPU) read the register (cell at 0xf3), strobe bit is cleared</a:t>
            </a:r>
          </a:p>
          <a:p>
            <a:r>
              <a:rPr lang="en-US" dirty="0"/>
              <a:t>This way you can know if the new key was pressed</a:t>
            </a:r>
          </a:p>
          <a:p>
            <a:r>
              <a:rPr lang="en-US" dirty="0"/>
              <a:t>Or the same key was pressed several times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08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FB502-C979-EE4C-B5F6-947F940B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6BF02-E208-0048-B30A-BAC96FDF0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memory-mapped I/O, CdM-8 reserves upper 16 bits of memory</a:t>
            </a:r>
          </a:p>
          <a:p>
            <a:r>
              <a:rPr lang="en-US" dirty="0"/>
              <a:t>This allows for 16 devices, or, more specifically, 16 I/O registers</a:t>
            </a:r>
          </a:p>
          <a:p>
            <a:r>
              <a:rPr lang="en-US" dirty="0"/>
              <a:t>Single device can have several I/O registers</a:t>
            </a:r>
          </a:p>
          <a:p>
            <a:r>
              <a:rPr lang="en-US" dirty="0"/>
              <a:t>Or two devices can share one address for their registers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e.q</a:t>
            </a:r>
            <a:r>
              <a:rPr lang="en-US" dirty="0"/>
              <a:t>. one device maps register for write operations and another for reading)</a:t>
            </a:r>
          </a:p>
          <a:p>
            <a:r>
              <a:rPr lang="en-US" dirty="0"/>
              <a:t>We must move stack below i/o page before doing any push and pop</a:t>
            </a:r>
          </a:p>
          <a:p>
            <a:r>
              <a:rPr lang="en-US" dirty="0"/>
              <a:t>Use </a:t>
            </a:r>
            <a:r>
              <a:rPr lang="en-US" dirty="0" err="1"/>
              <a:t>addsp</a:t>
            </a:r>
            <a:r>
              <a:rPr lang="en-US" dirty="0"/>
              <a:t>, not 16 push commands!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89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013EA-767A-2C48-8518-0455E172C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actually input the data?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2107AE-CD0B-E543-AFF6-94C20A91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ldi</a:t>
            </a:r>
            <a:r>
              <a:rPr lang="en-US" dirty="0"/>
              <a:t> r0, 0xf3</a:t>
            </a:r>
          </a:p>
          <a:p>
            <a:pPr marL="0" indent="0">
              <a:buNone/>
            </a:pPr>
            <a:r>
              <a:rPr lang="en-US" dirty="0"/>
              <a:t>	while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ld</a:t>
            </a:r>
            <a:r>
              <a:rPr lang="en-US" dirty="0"/>
              <a:t> r1, r0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tst</a:t>
            </a:r>
            <a:r>
              <a:rPr lang="en-US" dirty="0"/>
              <a:t> r1</a:t>
            </a:r>
          </a:p>
          <a:p>
            <a:pPr marL="0" indent="0">
              <a:buNone/>
            </a:pPr>
            <a:r>
              <a:rPr lang="en-US" dirty="0"/>
              <a:t>	stays </a:t>
            </a:r>
            <a:r>
              <a:rPr lang="en-US" dirty="0" err="1"/>
              <a:t>gt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wend</a:t>
            </a:r>
            <a:endParaRPr lang="ru-RU" dirty="0"/>
          </a:p>
          <a:p>
            <a:r>
              <a:rPr lang="en-US" dirty="0"/>
              <a:t>This is called </a:t>
            </a:r>
            <a:r>
              <a:rPr lang="en-US" i="1" dirty="0"/>
              <a:t>busy wait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28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2D923-A2DE-8E41-A5B7-FF7E0BD01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busy wait is good?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6B20FB-5179-AC42-A2FA-8B96EF2F4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works even for simplest hardware </a:t>
            </a:r>
            <a:br>
              <a:rPr lang="en-US" dirty="0"/>
            </a:br>
            <a:r>
              <a:rPr lang="en-US" dirty="0"/>
              <a:t>(better ways require special hardware support)</a:t>
            </a:r>
          </a:p>
          <a:p>
            <a:r>
              <a:rPr lang="en-US" dirty="0"/>
              <a:t>It is simple to program and debug</a:t>
            </a:r>
          </a:p>
          <a:p>
            <a:r>
              <a:rPr lang="en-US" dirty="0"/>
              <a:t>It is fast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2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6D3156-1882-BA46-8DA7-48A76C06C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busy wait is bad?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0BACDD-94E6-3F45-A39A-1256A3AC5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cannot do anything else when busy waiting for a single event</a:t>
            </a:r>
          </a:p>
          <a:p>
            <a:r>
              <a:rPr lang="en-US" dirty="0"/>
              <a:t>You must adapt your code when you wait for several events</a:t>
            </a:r>
          </a:p>
          <a:p>
            <a:r>
              <a:rPr lang="en-US" dirty="0"/>
              <a:t>You cannot stop CPU while busy waiting</a:t>
            </a:r>
          </a:p>
          <a:p>
            <a:pPr lvl="1"/>
            <a:r>
              <a:rPr lang="en-US" dirty="0"/>
              <a:t>For CdM-8, this is not a problem</a:t>
            </a:r>
          </a:p>
          <a:p>
            <a:pPr lvl="1"/>
            <a:r>
              <a:rPr lang="en-US" dirty="0"/>
              <a:t>For real CPU, it leads to high power consumption and heating</a:t>
            </a:r>
          </a:p>
          <a:p>
            <a:pPr lvl="1"/>
            <a:r>
              <a:rPr lang="en-US" dirty="0"/>
              <a:t>If all CPU cores of typical modern smartphone will busy wait, </a:t>
            </a:r>
            <a:br>
              <a:rPr lang="en-US" dirty="0"/>
            </a:br>
            <a:r>
              <a:rPr lang="en-US" dirty="0"/>
              <a:t>they will eat all the battery in &lt; than a hour</a:t>
            </a:r>
          </a:p>
        </p:txBody>
      </p:sp>
    </p:spTree>
    <p:extLst>
      <p:ext uri="{BB962C8B-B14F-4D97-AF65-F5344CB8AC3E}">
        <p14:creationId xmlns:p14="http://schemas.microsoft.com/office/powerpoint/2010/main" val="33040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70FAD-24D7-B448-9ECA-787E12F2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13D6B4-2728-8645-8243-31D51862D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Interrupt is a hardware mechanism implemented in CdM-8 and most ”real” modern CPU</a:t>
            </a:r>
          </a:p>
          <a:p>
            <a:r>
              <a:rPr lang="en-US" dirty="0"/>
              <a:t>Interrupts allow hardware devices to call software routines</a:t>
            </a:r>
          </a:p>
          <a:p>
            <a:r>
              <a:rPr lang="en-US" dirty="0"/>
              <a:t>Typically, interrupt signals that device has some data for you</a:t>
            </a:r>
          </a:p>
          <a:p>
            <a:r>
              <a:rPr lang="en-US" dirty="0"/>
              <a:t>For example, keyboard has a new key pressed</a:t>
            </a:r>
          </a:p>
          <a:p>
            <a:r>
              <a:rPr lang="en-US" dirty="0"/>
              <a:t>Or network interface has a new data packet received</a:t>
            </a:r>
          </a:p>
          <a:p>
            <a:r>
              <a:rPr lang="en-US" dirty="0"/>
              <a:t>This is different from pure software call, but also very similar</a:t>
            </a:r>
          </a:p>
          <a:p>
            <a:r>
              <a:rPr lang="en-US" dirty="0"/>
              <a:t>Details are different between CPUs and systems</a:t>
            </a:r>
          </a:p>
          <a:p>
            <a:r>
              <a:rPr lang="en-US" dirty="0"/>
              <a:t>Let’s discuss CdM-8 interrupts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59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7342A-A28C-8E4A-9077-8617D463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from software point of view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45FA09-BC83-7042-8432-C4E1D4B9B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interrupt-capable device has unique number on range 0 to 7</a:t>
            </a:r>
          </a:p>
          <a:p>
            <a:r>
              <a:rPr lang="en-US" dirty="0"/>
              <a:t>Every possible value of device numbers selects a byte pair, called </a:t>
            </a:r>
            <a:br>
              <a:rPr lang="en-US" dirty="0"/>
            </a:br>
            <a:r>
              <a:rPr lang="en-US" i="1" dirty="0"/>
              <a:t>interrupt vector</a:t>
            </a:r>
          </a:p>
          <a:p>
            <a:r>
              <a:rPr lang="en-US" dirty="0"/>
              <a:t>By default, interrupt vectors are mapped to upper 16 bytes of memory</a:t>
            </a:r>
          </a:p>
          <a:p>
            <a:r>
              <a:rPr lang="en-US" dirty="0"/>
              <a:t>In Manchester architecture, these are same bytes as used for memory mapped I/O, so you cannot use all 7 interrupts and all 16 register addresses</a:t>
            </a:r>
          </a:p>
          <a:p>
            <a:r>
              <a:rPr lang="en-US" dirty="0"/>
              <a:t>In Harvard architecture, I/O is mapped to data memory, and vectors to program memory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712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1134</Words>
  <Application>Microsoft Macintosh PowerPoint</Application>
  <PresentationFormat>Широкоэкранный</PresentationFormat>
  <Paragraphs>119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Lecture 12  Input/Output  (programmer view)</vt:lpstr>
      <vt:lpstr>Memory-mapped input/output</vt:lpstr>
      <vt:lpstr>Simple device – a keyboard</vt:lpstr>
      <vt:lpstr>Things to consider</vt:lpstr>
      <vt:lpstr>How to actually input the data?</vt:lpstr>
      <vt:lpstr>Why busy wait is good?</vt:lpstr>
      <vt:lpstr>Why busy wait is bad?</vt:lpstr>
      <vt:lpstr>Interrupt</vt:lpstr>
      <vt:lpstr>Interrupts from software point of view</vt:lpstr>
      <vt:lpstr>But what happens when interrupt occurs?</vt:lpstr>
      <vt:lpstr>Ioi instruction</vt:lpstr>
      <vt:lpstr>What you can do in interrupt handler?</vt:lpstr>
      <vt:lpstr>Why interrupts are bad?</vt:lpstr>
      <vt:lpstr>Why interrupts are good?</vt:lpstr>
      <vt:lpstr>Ring buffer</vt:lpstr>
      <vt:lpstr>Ring buffer (continued)</vt:lpstr>
      <vt:lpstr>How it works?</vt:lpstr>
      <vt:lpstr>Ring buffers and queues are everywhere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  Input/Output  (programmer view)</dc:title>
  <dc:creator>Dmitry Irtegov</dc:creator>
  <cp:lastModifiedBy>Dmitry Irtegov</cp:lastModifiedBy>
  <cp:revision>13</cp:revision>
  <cp:lastPrinted>2018-10-30T19:01:35Z</cp:lastPrinted>
  <dcterms:created xsi:type="dcterms:W3CDTF">2018-10-30T17:02:21Z</dcterms:created>
  <dcterms:modified xsi:type="dcterms:W3CDTF">2018-10-30T19:02:31Z</dcterms:modified>
</cp:coreProperties>
</file>